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2" r:id="rId5"/>
    <p:sldId id="308" r:id="rId6"/>
    <p:sldId id="317" r:id="rId7"/>
    <p:sldId id="309" r:id="rId8"/>
    <p:sldId id="318" r:id="rId9"/>
    <p:sldId id="319" r:id="rId10"/>
    <p:sldId id="312" r:id="rId11"/>
    <p:sldId id="313" r:id="rId12"/>
    <p:sldId id="314" r:id="rId13"/>
    <p:sldId id="315" r:id="rId14"/>
    <p:sldId id="320" r:id="rId15"/>
    <p:sldId id="321" r:id="rId16"/>
    <p:sldId id="293" r:id="rId17"/>
    <p:sldId id="303" r:id="rId18"/>
    <p:sldId id="304" r:id="rId19"/>
    <p:sldId id="305" r:id="rId20"/>
    <p:sldId id="306" r:id="rId21"/>
    <p:sldId id="307" r:id="rId22"/>
    <p:sldId id="316" r:id="rId23"/>
    <p:sldId id="30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C15"/>
    <a:srgbClr val="CC3300"/>
    <a:srgbClr val="008000"/>
    <a:srgbClr val="41C794"/>
    <a:srgbClr val="43A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EBAC4-5988-472D-A67B-FED60E835F6E}" v="2" dt="2020-10-04T19:37:24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a Mclaren" userId="638f215cf99c1800" providerId="LiveId" clId="{E0AEBAC4-5988-472D-A67B-FED60E835F6E}"/>
    <pc:docChg chg="undo custSel addSld modSld">
      <pc:chgData name="Olivia Mclaren" userId="638f215cf99c1800" providerId="LiveId" clId="{E0AEBAC4-5988-472D-A67B-FED60E835F6E}" dt="2020-10-04T19:38:38.440" v="400" actId="1076"/>
      <pc:docMkLst>
        <pc:docMk/>
      </pc:docMkLst>
      <pc:sldChg chg="modSp mod">
        <pc:chgData name="Olivia Mclaren" userId="638f215cf99c1800" providerId="LiveId" clId="{E0AEBAC4-5988-472D-A67B-FED60E835F6E}" dt="2020-10-04T19:34:49.673" v="29" actId="20577"/>
        <pc:sldMkLst>
          <pc:docMk/>
          <pc:sldMk cId="2167821290" sldId="303"/>
        </pc:sldMkLst>
        <pc:spChg chg="mod">
          <ac:chgData name="Olivia Mclaren" userId="638f215cf99c1800" providerId="LiveId" clId="{E0AEBAC4-5988-472D-A67B-FED60E835F6E}" dt="2020-10-04T19:34:49.673" v="29" actId="20577"/>
          <ac:spMkLst>
            <pc:docMk/>
            <pc:sldMk cId="2167821290" sldId="303"/>
            <ac:spMk id="7" creationId="{63D7265F-A3A5-4413-B75D-8E2F45CD849D}"/>
          </ac:spMkLst>
        </pc:spChg>
      </pc:sldChg>
      <pc:sldChg chg="modSp mod">
        <pc:chgData name="Olivia Mclaren" userId="638f215cf99c1800" providerId="LiveId" clId="{E0AEBAC4-5988-472D-A67B-FED60E835F6E}" dt="2020-10-04T19:36:13.257" v="206" actId="1076"/>
        <pc:sldMkLst>
          <pc:docMk/>
          <pc:sldMk cId="2839083078" sldId="305"/>
        </pc:sldMkLst>
        <pc:spChg chg="mod">
          <ac:chgData name="Olivia Mclaren" userId="638f215cf99c1800" providerId="LiveId" clId="{E0AEBAC4-5988-472D-A67B-FED60E835F6E}" dt="2020-10-04T19:36:10.597" v="205" actId="1076"/>
          <ac:spMkLst>
            <pc:docMk/>
            <pc:sldMk cId="2839083078" sldId="305"/>
            <ac:spMk id="3" creationId="{00000000-0000-0000-0000-000000000000}"/>
          </ac:spMkLst>
        </pc:spChg>
        <pc:spChg chg="mod">
          <ac:chgData name="Olivia Mclaren" userId="638f215cf99c1800" providerId="LiveId" clId="{E0AEBAC4-5988-472D-A67B-FED60E835F6E}" dt="2020-10-04T19:36:05.153" v="201" actId="1076"/>
          <ac:spMkLst>
            <pc:docMk/>
            <pc:sldMk cId="2839083078" sldId="305"/>
            <ac:spMk id="7" creationId="{63D7265F-A3A5-4413-B75D-8E2F45CD849D}"/>
          </ac:spMkLst>
        </pc:spChg>
        <pc:spChg chg="mod">
          <ac:chgData name="Olivia Mclaren" userId="638f215cf99c1800" providerId="LiveId" clId="{E0AEBAC4-5988-472D-A67B-FED60E835F6E}" dt="2020-10-04T19:36:13.257" v="206" actId="1076"/>
          <ac:spMkLst>
            <pc:docMk/>
            <pc:sldMk cId="2839083078" sldId="305"/>
            <ac:spMk id="8" creationId="{63D82624-3CF6-43FB-B4CB-142A2B5F15BE}"/>
          </ac:spMkLst>
        </pc:spChg>
      </pc:sldChg>
      <pc:sldChg chg="modSp mod">
        <pc:chgData name="Olivia Mclaren" userId="638f215cf99c1800" providerId="LiveId" clId="{E0AEBAC4-5988-472D-A67B-FED60E835F6E}" dt="2020-10-04T19:36:21.212" v="215" actId="20577"/>
        <pc:sldMkLst>
          <pc:docMk/>
          <pc:sldMk cId="2310090645" sldId="306"/>
        </pc:sldMkLst>
        <pc:spChg chg="mod">
          <ac:chgData name="Olivia Mclaren" userId="638f215cf99c1800" providerId="LiveId" clId="{E0AEBAC4-5988-472D-A67B-FED60E835F6E}" dt="2020-10-04T19:36:21.212" v="215" actId="20577"/>
          <ac:spMkLst>
            <pc:docMk/>
            <pc:sldMk cId="2310090645" sldId="306"/>
            <ac:spMk id="7" creationId="{C4369F82-8656-4F9F-9B8D-D110BD32C187}"/>
          </ac:spMkLst>
        </pc:spChg>
      </pc:sldChg>
      <pc:sldChg chg="modSp mod">
        <pc:chgData name="Olivia Mclaren" userId="638f215cf99c1800" providerId="LiveId" clId="{E0AEBAC4-5988-472D-A67B-FED60E835F6E}" dt="2020-10-04T19:36:29.540" v="235" actId="20577"/>
        <pc:sldMkLst>
          <pc:docMk/>
          <pc:sldMk cId="2312764418" sldId="307"/>
        </pc:sldMkLst>
        <pc:spChg chg="mod">
          <ac:chgData name="Olivia Mclaren" userId="638f215cf99c1800" providerId="LiveId" clId="{E0AEBAC4-5988-472D-A67B-FED60E835F6E}" dt="2020-10-04T19:36:29.540" v="235" actId="20577"/>
          <ac:spMkLst>
            <pc:docMk/>
            <pc:sldMk cId="2312764418" sldId="307"/>
            <ac:spMk id="7" creationId="{63D7265F-A3A5-4413-B75D-8E2F45CD849D}"/>
          </ac:spMkLst>
        </pc:spChg>
      </pc:sldChg>
      <pc:sldChg chg="modSp mod">
        <pc:chgData name="Olivia Mclaren" userId="638f215cf99c1800" providerId="LiveId" clId="{E0AEBAC4-5988-472D-A67B-FED60E835F6E}" dt="2020-10-04T19:33:08.469" v="3" actId="20577"/>
        <pc:sldMkLst>
          <pc:docMk/>
          <pc:sldMk cId="3724005341" sldId="308"/>
        </pc:sldMkLst>
        <pc:spChg chg="mod">
          <ac:chgData name="Olivia Mclaren" userId="638f215cf99c1800" providerId="LiveId" clId="{E0AEBAC4-5988-472D-A67B-FED60E835F6E}" dt="2020-10-04T19:33:08.469" v="3" actId="20577"/>
          <ac:spMkLst>
            <pc:docMk/>
            <pc:sldMk cId="3724005341" sldId="308"/>
            <ac:spMk id="8" creationId="{C1110A25-97F4-4F65-B72F-F26F5C682CD0}"/>
          </ac:spMkLst>
        </pc:spChg>
      </pc:sldChg>
      <pc:sldChg chg="modSp mod">
        <pc:chgData name="Olivia Mclaren" userId="638f215cf99c1800" providerId="LiveId" clId="{E0AEBAC4-5988-472D-A67B-FED60E835F6E}" dt="2020-10-04T19:33:26.603" v="5" actId="115"/>
        <pc:sldMkLst>
          <pc:docMk/>
          <pc:sldMk cId="3511516366" sldId="309"/>
        </pc:sldMkLst>
        <pc:spChg chg="mod">
          <ac:chgData name="Olivia Mclaren" userId="638f215cf99c1800" providerId="LiveId" clId="{E0AEBAC4-5988-472D-A67B-FED60E835F6E}" dt="2020-10-04T19:33:26.603" v="5" actId="115"/>
          <ac:spMkLst>
            <pc:docMk/>
            <pc:sldMk cId="3511516366" sldId="309"/>
            <ac:spMk id="7" creationId="{63D7265F-A3A5-4413-B75D-8E2F45CD849D}"/>
          </ac:spMkLst>
        </pc:spChg>
      </pc:sldChg>
      <pc:sldChg chg="modSp mod">
        <pc:chgData name="Olivia Mclaren" userId="638f215cf99c1800" providerId="LiveId" clId="{E0AEBAC4-5988-472D-A67B-FED60E835F6E}" dt="2020-10-04T19:33:47.612" v="6" actId="5793"/>
        <pc:sldMkLst>
          <pc:docMk/>
          <pc:sldMk cId="3099188063" sldId="319"/>
        </pc:sldMkLst>
        <pc:spChg chg="mod">
          <ac:chgData name="Olivia Mclaren" userId="638f215cf99c1800" providerId="LiveId" clId="{E0AEBAC4-5988-472D-A67B-FED60E835F6E}" dt="2020-10-04T19:33:47.612" v="6" actId="5793"/>
          <ac:spMkLst>
            <pc:docMk/>
            <pc:sldMk cId="3099188063" sldId="319"/>
            <ac:spMk id="7" creationId="{63D7265F-A3A5-4413-B75D-8E2F45CD849D}"/>
          </ac:spMkLst>
        </pc:spChg>
      </pc:sldChg>
      <pc:sldChg chg="modSp add mod">
        <pc:chgData name="Olivia Mclaren" userId="638f215cf99c1800" providerId="LiveId" clId="{E0AEBAC4-5988-472D-A67B-FED60E835F6E}" dt="2020-10-04T19:37:52.350" v="317" actId="20577"/>
        <pc:sldMkLst>
          <pc:docMk/>
          <pc:sldMk cId="3372341361" sldId="320"/>
        </pc:sldMkLst>
        <pc:spChg chg="mod">
          <ac:chgData name="Olivia Mclaren" userId="638f215cf99c1800" providerId="LiveId" clId="{E0AEBAC4-5988-472D-A67B-FED60E835F6E}" dt="2020-10-04T19:37:52.350" v="317" actId="20577"/>
          <ac:spMkLst>
            <pc:docMk/>
            <pc:sldMk cId="3372341361" sldId="320"/>
            <ac:spMk id="7" creationId="{C4369F82-8656-4F9F-9B8D-D110BD32C187}"/>
          </ac:spMkLst>
        </pc:spChg>
      </pc:sldChg>
      <pc:sldChg chg="modSp add mod">
        <pc:chgData name="Olivia Mclaren" userId="638f215cf99c1800" providerId="LiveId" clId="{E0AEBAC4-5988-472D-A67B-FED60E835F6E}" dt="2020-10-04T19:38:38.440" v="400" actId="1076"/>
        <pc:sldMkLst>
          <pc:docMk/>
          <pc:sldMk cId="3075679286" sldId="321"/>
        </pc:sldMkLst>
        <pc:spChg chg="mod">
          <ac:chgData name="Olivia Mclaren" userId="638f215cf99c1800" providerId="LiveId" clId="{E0AEBAC4-5988-472D-A67B-FED60E835F6E}" dt="2020-10-04T19:38:36.055" v="399" actId="1076"/>
          <ac:spMkLst>
            <pc:docMk/>
            <pc:sldMk cId="3075679286" sldId="321"/>
            <ac:spMk id="3" creationId="{00000000-0000-0000-0000-000000000000}"/>
          </ac:spMkLst>
        </pc:spChg>
        <pc:spChg chg="mod">
          <ac:chgData name="Olivia Mclaren" userId="638f215cf99c1800" providerId="LiveId" clId="{E0AEBAC4-5988-472D-A67B-FED60E835F6E}" dt="2020-10-04T19:38:38.440" v="400" actId="1076"/>
          <ac:spMkLst>
            <pc:docMk/>
            <pc:sldMk cId="3075679286" sldId="321"/>
            <ac:spMk id="7" creationId="{63D7265F-A3A5-4413-B75D-8E2F45CD849D}"/>
          </ac:spMkLst>
        </pc:spChg>
        <pc:spChg chg="mod">
          <ac:chgData name="Olivia Mclaren" userId="638f215cf99c1800" providerId="LiveId" clId="{E0AEBAC4-5988-472D-A67B-FED60E835F6E}" dt="2020-10-04T19:37:58.794" v="318"/>
          <ac:spMkLst>
            <pc:docMk/>
            <pc:sldMk cId="3075679286" sldId="321"/>
            <ac:spMk id="8" creationId="{6CB0A6AC-E709-48B3-ABAE-B23D430B48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D962A-D831-4F62-9853-D5A42F10A14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56884-71AD-41F0-8C14-7971E0A0C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62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56884-71AD-41F0-8C14-7971E0A0CBB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3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56884-71AD-41F0-8C14-7971E0A0CBB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59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88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7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8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66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4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3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8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2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3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20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536E-233F-41D7-AB13-C434C1C70F9B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9D5A-025A-4AC7-BFD8-FA696C5EE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hyperlink" Target="mailto:UCAS@stdavidscollege.ac.u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 Davids College-5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84265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80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740" y="207786"/>
            <a:ext cx="11490959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4400">
                <a:solidFill>
                  <a:srgbClr val="5D109A"/>
                </a:solidFill>
                <a:cs typeface="Calibri"/>
              </a:rPr>
              <a:t>UCAS:</a:t>
            </a:r>
          </a:p>
          <a:p>
            <a:pPr algn="r"/>
            <a:r>
              <a:rPr lang="en-US" sz="4400">
                <a:solidFill>
                  <a:schemeClr val="accent2"/>
                </a:solidFill>
                <a:cs typeface="Calibri"/>
              </a:rPr>
              <a:t>Myth Busting</a:t>
            </a:r>
            <a:endParaRPr lang="en-US" sz="3600">
              <a:solidFill>
                <a:schemeClr val="accent2"/>
              </a:solidFill>
              <a:cs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301" y="286434"/>
            <a:ext cx="2555822" cy="11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69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399"/>
            <a:ext cx="11083637" cy="58955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709966" y="2378474"/>
            <a:ext cx="107720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>
                <a:solidFill>
                  <a:schemeClr val="accent2"/>
                </a:solidFill>
                <a:cs typeface="FS Albert Pro"/>
              </a:rPr>
              <a:t>Universities can access your ‘</a:t>
            </a:r>
            <a:r>
              <a:rPr lang="en-US" sz="3200" b="1">
                <a:solidFill>
                  <a:schemeClr val="accent2"/>
                </a:solidFill>
                <a:cs typeface="FS Albert Pro"/>
              </a:rPr>
              <a:t>Unique Learner Record</a:t>
            </a:r>
            <a:r>
              <a:rPr lang="en-US" sz="3200">
                <a:solidFill>
                  <a:schemeClr val="accent2"/>
                </a:solidFill>
                <a:cs typeface="FS Albert Pro"/>
              </a:rPr>
              <a:t>’ – this holds details of your full academic history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  <a:cs typeface="FS Albert Pro"/>
              </a:rPr>
              <a:t>You MUST declare ALL exam results</a:t>
            </a:r>
            <a:r>
              <a:rPr lang="en-US" sz="3200">
                <a:solidFill>
                  <a:schemeClr val="accent2"/>
                </a:solidFill>
                <a:cs typeface="FS Albert Pro"/>
              </a:rPr>
              <a:t>, even if you are disappointed with them or you sat them at other institutions/re-sat them at St David’s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>
                <a:solidFill>
                  <a:schemeClr val="accent2"/>
                </a:solidFill>
                <a:cs typeface="FS Albert Pro"/>
              </a:rPr>
              <a:t>If you don’t your universities will think you are being </a:t>
            </a:r>
            <a:r>
              <a:rPr lang="en-US" sz="3200" u="sng">
                <a:solidFill>
                  <a:schemeClr val="accent2"/>
                </a:solidFill>
                <a:cs typeface="FS Albert Pro"/>
              </a:rPr>
              <a:t>dishonest</a:t>
            </a:r>
            <a:r>
              <a:rPr lang="en-US" sz="3200">
                <a:solidFill>
                  <a:schemeClr val="accent2"/>
                </a:solidFill>
                <a:cs typeface="FS Albert Pro"/>
              </a:rPr>
              <a:t> – this will count against you.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B0A6AC-E709-48B3-ABAE-B23D430B48BC}"/>
              </a:ext>
            </a:extLst>
          </p:cNvPr>
          <p:cNvSpPr txBox="1"/>
          <p:nvPr/>
        </p:nvSpPr>
        <p:spPr>
          <a:xfrm>
            <a:off x="918197" y="830869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 didn’t do too well in an exam… I won’t include it in my UCAS form.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9" name="Graphic 8" descr="Questions">
            <a:extLst>
              <a:ext uri="{FF2B5EF4-FFF2-40B4-BE49-F238E27FC236}">
                <a16:creationId xmlns:a16="http://schemas.microsoft.com/office/drawing/2014/main" id="{263C5219-790C-4471-AEAE-89BCBE6D11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8575" y="5279250"/>
            <a:ext cx="964223" cy="9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0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4" y="3521421"/>
            <a:ext cx="2262127" cy="2262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3" y="1305342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cs typeface="FS Albert Pro"/>
              </a:rPr>
              <a:t>I didn’t actually sit my examinations so I don’t need to declare my AS Levels.</a:t>
            </a:r>
            <a:endParaRPr lang="en-US" sz="2000" dirty="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337234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399"/>
            <a:ext cx="11083637" cy="58955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709966" y="2595625"/>
            <a:ext cx="10772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accent2"/>
                </a:solidFill>
                <a:cs typeface="FS Albert Pro"/>
              </a:rPr>
              <a:t>You MUST declare ALL exam results</a:t>
            </a:r>
            <a:r>
              <a:rPr lang="en-US" sz="3200" dirty="0">
                <a:solidFill>
                  <a:schemeClr val="accent2"/>
                </a:solidFill>
                <a:cs typeface="FS Albert Pro"/>
              </a:rPr>
              <a:t>, including those you were awarded Centre Assessed Grades for, even if you are disappointed with them</a:t>
            </a:r>
          </a:p>
          <a:p>
            <a:endParaRPr lang="en-US" sz="3200" dirty="0">
              <a:solidFill>
                <a:schemeClr val="accent2"/>
              </a:solidFill>
              <a:cs typeface="FS Albert Pro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If you don’t your universities will think you are being </a:t>
            </a:r>
            <a:r>
              <a:rPr lang="en-US" sz="3200" u="sng" dirty="0">
                <a:solidFill>
                  <a:schemeClr val="accent2"/>
                </a:solidFill>
                <a:cs typeface="FS Albert Pro"/>
              </a:rPr>
              <a:t>dishonest</a:t>
            </a:r>
            <a:r>
              <a:rPr lang="en-US" sz="3200" dirty="0">
                <a:solidFill>
                  <a:schemeClr val="accent2"/>
                </a:solidFill>
                <a:cs typeface="FS Albert Pro"/>
              </a:rPr>
              <a:t> – this will count against you.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B0A6AC-E709-48B3-ABAE-B23D430B48BC}"/>
              </a:ext>
            </a:extLst>
          </p:cNvPr>
          <p:cNvSpPr txBox="1"/>
          <p:nvPr/>
        </p:nvSpPr>
        <p:spPr>
          <a:xfrm>
            <a:off x="918197" y="830869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cs typeface="FS Albert Pro"/>
              </a:rPr>
              <a:t>I didn’t actually sit my examinations so I don’t need to declare my AS Levels.</a:t>
            </a:r>
            <a:endParaRPr lang="en-US" sz="2000" dirty="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9" name="Graphic 8" descr="Questions">
            <a:extLst>
              <a:ext uri="{FF2B5EF4-FFF2-40B4-BE49-F238E27FC236}">
                <a16:creationId xmlns:a16="http://schemas.microsoft.com/office/drawing/2014/main" id="{263C5219-790C-4471-AEAE-89BCBE6D11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8575" y="5279250"/>
            <a:ext cx="964223" cy="9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7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8204" y="1610472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 can submit my UCAS application at any time before January 15th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5" y="3198110"/>
            <a:ext cx="2262127" cy="226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8202" y="1164461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 can submit my UCAS application at any time before January 15th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709972" y="2831217"/>
            <a:ext cx="107720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2"/>
                </a:solidFill>
                <a:cs typeface="FS Albert Pro"/>
              </a:rPr>
              <a:t>The College processes on average 450 UCAS applications each year… so, if you do not submit a COMPLETE UCAS application by </a:t>
            </a:r>
            <a:r>
              <a:rPr lang="en-US" sz="3600" b="1" u="sng" dirty="0">
                <a:solidFill>
                  <a:schemeClr val="accent2"/>
                </a:solidFill>
                <a:cs typeface="FS Albert Pro"/>
              </a:rPr>
              <a:t>Friday 20</a:t>
            </a:r>
            <a:r>
              <a:rPr lang="en-US" sz="3600" b="1" u="sng" baseline="30000" dirty="0">
                <a:solidFill>
                  <a:schemeClr val="accent2"/>
                </a:solidFill>
                <a:cs typeface="FS Albert Pro"/>
              </a:rPr>
              <a:t>th</a:t>
            </a:r>
            <a:r>
              <a:rPr lang="en-US" sz="3600" b="1" u="sng" dirty="0">
                <a:solidFill>
                  <a:schemeClr val="accent2"/>
                </a:solidFill>
                <a:cs typeface="FS Albert Pro"/>
              </a:rPr>
              <a:t> November</a:t>
            </a:r>
            <a:r>
              <a:rPr lang="en-US" sz="3600" dirty="0">
                <a:solidFill>
                  <a:schemeClr val="accent2"/>
                </a:solidFill>
                <a:cs typeface="FS Albert Pro"/>
              </a:rPr>
              <a:t>, the Destinations Dept. can’t guarantee it will be sent to your universities in time!</a:t>
            </a:r>
          </a:p>
        </p:txBody>
      </p:sp>
      <p:pic>
        <p:nvPicPr>
          <p:cNvPr id="9" name="Graphic 8" descr="Questions">
            <a:extLst>
              <a:ext uri="{FF2B5EF4-FFF2-40B4-BE49-F238E27FC236}">
                <a16:creationId xmlns:a16="http://schemas.microsoft.com/office/drawing/2014/main" id="{8EF8BCE4-C958-40E0-8D2C-42EE5312D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17794" y="5255729"/>
            <a:ext cx="964223" cy="9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2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5" y="3198110"/>
            <a:ext cx="2262127" cy="2262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4" y="1397763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Once I have paid and sent my UCAS application, I am done!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377419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709983" y="2554218"/>
            <a:ext cx="10772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You must complete an </a:t>
            </a:r>
            <a:r>
              <a:rPr lang="en-US" sz="3200" b="1" u="sng" dirty="0">
                <a:solidFill>
                  <a:schemeClr val="accent2"/>
                </a:solidFill>
                <a:cs typeface="FS Albert Pro"/>
              </a:rPr>
              <a:t>Online UCAS Submission Form </a:t>
            </a:r>
            <a:r>
              <a:rPr lang="en-US" sz="3200" dirty="0">
                <a:solidFill>
                  <a:schemeClr val="accent2"/>
                </a:solidFill>
                <a:cs typeface="FS Albert Pro"/>
              </a:rPr>
              <a:t>and send clear photos/copies of your </a:t>
            </a:r>
            <a:r>
              <a:rPr lang="en-US" sz="3200" b="1" u="sng" dirty="0">
                <a:solidFill>
                  <a:schemeClr val="accent2"/>
                </a:solidFill>
                <a:cs typeface="FS Albert Pro"/>
              </a:rPr>
              <a:t>GCSE certificates/results slip </a:t>
            </a:r>
            <a:r>
              <a:rPr lang="en-US" sz="3200" dirty="0">
                <a:solidFill>
                  <a:schemeClr val="accent2"/>
                </a:solidFill>
                <a:cs typeface="FS Albert Pro"/>
              </a:rPr>
              <a:t>to </a:t>
            </a:r>
            <a:r>
              <a:rPr lang="en-US" sz="3200" dirty="0">
                <a:solidFill>
                  <a:schemeClr val="accent2"/>
                </a:solidFill>
                <a:cs typeface="FS Albert Pro"/>
                <a:hlinkClick r:id="rId4"/>
              </a:rPr>
              <a:t>UCAS@stdavidscollege.ac.uk</a:t>
            </a:r>
            <a:r>
              <a:rPr lang="en-US" sz="3200" dirty="0">
                <a:solidFill>
                  <a:schemeClr val="accent2"/>
                </a:solidFill>
                <a:cs typeface="FS Albert Pro"/>
              </a:rPr>
              <a:t> and your Mentor.</a:t>
            </a:r>
          </a:p>
          <a:p>
            <a:endParaRPr lang="en-US" sz="3200" dirty="0">
              <a:solidFill>
                <a:schemeClr val="accent2"/>
              </a:solidFill>
              <a:cs typeface="FS Albert Pro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You must check with your Mentor that your form is accurate!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82624-3CF6-43FB-B4CB-142A2B5F15BE}"/>
              </a:ext>
            </a:extLst>
          </p:cNvPr>
          <p:cNvSpPr txBox="1"/>
          <p:nvPr/>
        </p:nvSpPr>
        <p:spPr>
          <a:xfrm>
            <a:off x="918205" y="840968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cs typeface="FS Albert Pro"/>
              </a:rPr>
              <a:t>Once I have paid and sent my UCAS application, I am done!</a:t>
            </a:r>
            <a:endParaRPr lang="en-US" sz="2000" dirty="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9" name="Graphic 8" descr="Questions">
            <a:extLst>
              <a:ext uri="{FF2B5EF4-FFF2-40B4-BE49-F238E27FC236}">
                <a16:creationId xmlns:a16="http://schemas.microsoft.com/office/drawing/2014/main" id="{1DF27218-343B-4BA2-8C3F-76FCFCD16D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17794" y="5255729"/>
            <a:ext cx="964223" cy="9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8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3" y="3541542"/>
            <a:ext cx="2262127" cy="2262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3" y="1305342"/>
            <a:ext cx="103555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cs typeface="FS Albert Pro"/>
              </a:rPr>
              <a:t>Once I have completed my UCAS Submission Form, my UCAS application will go straight off to the universities.</a:t>
            </a:r>
            <a:endParaRPr lang="en-US" sz="2000" dirty="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231009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1835" y="365174"/>
            <a:ext cx="11328329" cy="612765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709968" y="2449772"/>
            <a:ext cx="107720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Your Progression Mentor will check your form and add your reference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The Destinations Dept. check the UCAS forms in the order they are submitted and officially send them off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This can take </a:t>
            </a:r>
            <a:r>
              <a:rPr lang="en-US" sz="3200" b="1" u="sng" dirty="0">
                <a:solidFill>
                  <a:schemeClr val="accent2"/>
                </a:solidFill>
                <a:cs typeface="FS Albert Pro"/>
              </a:rPr>
              <a:t>a few weeks </a:t>
            </a:r>
            <a:r>
              <a:rPr lang="en-US" sz="3200" dirty="0">
                <a:solidFill>
                  <a:schemeClr val="accent2"/>
                </a:solidFill>
                <a:cs typeface="FS Albert Pro"/>
              </a:rPr>
              <a:t>– forms are processed as efficiently as possible. Be patient!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Hand your form in ASAP to beat the queues!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F4A12A-A78B-4E92-AACD-3F1E130BB908}"/>
              </a:ext>
            </a:extLst>
          </p:cNvPr>
          <p:cNvSpPr txBox="1"/>
          <p:nvPr/>
        </p:nvSpPr>
        <p:spPr>
          <a:xfrm>
            <a:off x="918198" y="732928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Once I have handed in my UCAS Submission Form, my UCAS will go straight off to unis.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10" name="Graphic 9" descr="Questions">
            <a:extLst>
              <a:ext uri="{FF2B5EF4-FFF2-40B4-BE49-F238E27FC236}">
                <a16:creationId xmlns:a16="http://schemas.microsoft.com/office/drawing/2014/main" id="{7D95B0C8-EBF2-4690-B308-F41DB33D4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17794" y="5255729"/>
            <a:ext cx="964223" cy="9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8204" y="1610472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Do you have any UCAS or Progression-related questions?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47" name="Graphic 46" descr="Help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64934" y="3198110"/>
            <a:ext cx="2262127" cy="226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7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4" y="1083753"/>
            <a:ext cx="10355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>
                <a:solidFill>
                  <a:srgbClr val="7030A0"/>
                </a:solidFill>
                <a:cs typeface="FS Albert Pro"/>
              </a:rPr>
              <a:t>KEY FACT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110A25-97F4-4F65-B72F-F26F5C682CD0}"/>
              </a:ext>
            </a:extLst>
          </p:cNvPr>
          <p:cNvSpPr txBox="1"/>
          <p:nvPr/>
        </p:nvSpPr>
        <p:spPr>
          <a:xfrm>
            <a:off x="709973" y="2386594"/>
            <a:ext cx="10772049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accent2"/>
                </a:solidFill>
                <a:cs typeface="FS Albert Pro"/>
              </a:rPr>
              <a:t>5 choices costs £26 </a:t>
            </a:r>
            <a:r>
              <a:rPr lang="en-US" sz="3600" dirty="0">
                <a:solidFill>
                  <a:schemeClr val="accent2"/>
                </a:solidFill>
                <a:cs typeface="FS Albert Pro"/>
              </a:rPr>
              <a:t>– pay directly to UCAS using a debit/credit card online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2"/>
                </a:solidFill>
                <a:cs typeface="FS Albert Pro"/>
              </a:rPr>
              <a:t>If you are going to </a:t>
            </a:r>
            <a:r>
              <a:rPr lang="en-US" sz="3600" b="1" dirty="0">
                <a:solidFill>
                  <a:schemeClr val="accent2"/>
                </a:solidFill>
                <a:cs typeface="FS Albert Pro"/>
              </a:rPr>
              <a:t>struggle to pay for your application</a:t>
            </a:r>
            <a:r>
              <a:rPr lang="en-US" sz="3600" dirty="0">
                <a:solidFill>
                  <a:schemeClr val="accent2"/>
                </a:solidFill>
                <a:cs typeface="FS Albert Pro"/>
              </a:rPr>
              <a:t>, speak to Student Services/Destinations Department about </a:t>
            </a:r>
            <a:r>
              <a:rPr lang="en-US" sz="3600" u="sng" dirty="0">
                <a:solidFill>
                  <a:schemeClr val="accent2"/>
                </a:solidFill>
                <a:cs typeface="FS Albert Pro"/>
              </a:rPr>
              <a:t>FCF funding</a:t>
            </a:r>
          </a:p>
        </p:txBody>
      </p:sp>
    </p:spTree>
    <p:extLst>
      <p:ext uri="{BB962C8B-B14F-4D97-AF65-F5344CB8AC3E}">
        <p14:creationId xmlns:p14="http://schemas.microsoft.com/office/powerpoint/2010/main" val="37240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79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8203" y="2507384"/>
            <a:ext cx="103555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>
                <a:solidFill>
                  <a:schemeClr val="accent2"/>
                </a:solidFill>
                <a:cs typeface="FS Albert Pro"/>
              </a:rPr>
              <a:t>DON’T FORGET</a:t>
            </a:r>
          </a:p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See the Destinations Department for help!</a:t>
            </a:r>
          </a:p>
          <a:p>
            <a:pPr algn="ctr"/>
            <a:endParaRPr lang="en-US" sz="4400">
              <a:solidFill>
                <a:srgbClr val="7030A0"/>
              </a:solidFill>
              <a:cs typeface="FS Albert Pro"/>
            </a:endParaRPr>
          </a:p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Office - top floor of the LRC (right hand side)</a:t>
            </a:r>
          </a:p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Destinations@stdavidscollege.ac.uk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C3D57481-839E-42F6-9504-090D5D2CF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2683" y="794057"/>
            <a:ext cx="1446627" cy="144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4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5" y="3198110"/>
            <a:ext cx="2262127" cy="2262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4" y="1397763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 need to put my UCAS choices in my order of preference on my online application.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326132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709968" y="2516643"/>
            <a:ext cx="107720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2"/>
                </a:solidFill>
                <a:cs typeface="FS Albert Pro"/>
              </a:rPr>
              <a:t>UCAS puts your choices into alphabetical order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2"/>
                </a:solidFill>
                <a:cs typeface="FS Albert Pro"/>
              </a:rPr>
              <a:t>One university can’t see what other universities you have applied to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accent2"/>
                </a:solidFill>
                <a:cs typeface="FS Albert Pro"/>
              </a:rPr>
              <a:t>You choose your ‘Firm’ (1</a:t>
            </a:r>
            <a:r>
              <a:rPr lang="en-US" sz="3600" baseline="30000" dirty="0">
                <a:solidFill>
                  <a:schemeClr val="accent2"/>
                </a:solidFill>
                <a:cs typeface="FS Albert Pro"/>
              </a:rPr>
              <a:t>st</a:t>
            </a:r>
            <a:r>
              <a:rPr lang="en-US" sz="3600" dirty="0">
                <a:solidFill>
                  <a:schemeClr val="accent2"/>
                </a:solidFill>
                <a:cs typeface="FS Albert Pro"/>
              </a:rPr>
              <a:t> choice) and ‘Insurance’ (back-up option) only once you have received responses from </a:t>
            </a:r>
            <a:r>
              <a:rPr lang="en-US" sz="3600" b="1" u="sng" dirty="0">
                <a:solidFill>
                  <a:schemeClr val="accent2"/>
                </a:solidFill>
                <a:cs typeface="FS Albert Pro"/>
              </a:rPr>
              <a:t>all</a:t>
            </a:r>
            <a:r>
              <a:rPr lang="en-US" sz="3600" dirty="0">
                <a:solidFill>
                  <a:schemeClr val="accent2"/>
                </a:solidFill>
                <a:cs typeface="FS Albert Pro"/>
              </a:rPr>
              <a:t> your UCAS choices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4CD0BA-A9DB-4DF4-B217-E35642F86F9C}"/>
              </a:ext>
            </a:extLst>
          </p:cNvPr>
          <p:cNvSpPr txBox="1"/>
          <p:nvPr/>
        </p:nvSpPr>
        <p:spPr>
          <a:xfrm>
            <a:off x="918200" y="907857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 need to put my UCAS choices in my order of preference on my online application.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11" name="Graphic 10" descr="Questions">
            <a:extLst>
              <a:ext uri="{FF2B5EF4-FFF2-40B4-BE49-F238E27FC236}">
                <a16:creationId xmlns:a16="http://schemas.microsoft.com/office/drawing/2014/main" id="{A7A84E9B-4BAC-492D-8768-AB4EFEA26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17794" y="5255729"/>
            <a:ext cx="964223" cy="9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1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5" y="3198110"/>
            <a:ext cx="2262127" cy="2262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4" y="1397763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It is sensible for all my UCAS choices to have entry criteria above my predicted grades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338492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865769" y="2280515"/>
            <a:ext cx="1040801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You should only have </a:t>
            </a:r>
            <a:r>
              <a:rPr lang="en-US" sz="3200" b="1" dirty="0">
                <a:solidFill>
                  <a:schemeClr val="accent2"/>
                </a:solidFill>
                <a:cs typeface="FS Albert Pro"/>
              </a:rPr>
              <a:t>one that is ‘aspirational’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cs typeface="FS Albert Pro"/>
              </a:rPr>
              <a:t>3 of your choices should meet your predicted grades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accent2"/>
                </a:solidFill>
                <a:cs typeface="FS Albert Pro"/>
              </a:rPr>
              <a:t>One with criteria below</a:t>
            </a:r>
            <a:r>
              <a:rPr lang="en-US" sz="3200" dirty="0">
                <a:solidFill>
                  <a:schemeClr val="accent2"/>
                </a:solidFill>
                <a:cs typeface="FS Albert Pro"/>
              </a:rPr>
              <a:t> your predicted grades - this makes sure you have a </a:t>
            </a:r>
            <a:r>
              <a:rPr lang="en-US" sz="3200" b="1" dirty="0">
                <a:solidFill>
                  <a:schemeClr val="accent2"/>
                </a:solidFill>
                <a:cs typeface="FS Albert Pro"/>
              </a:rPr>
              <a:t>secure back up choice</a:t>
            </a:r>
            <a:br>
              <a:rPr lang="en-US" sz="3200" b="1" dirty="0">
                <a:solidFill>
                  <a:schemeClr val="accent2"/>
                </a:solidFill>
                <a:cs typeface="FS Albert Pro"/>
              </a:rPr>
            </a:br>
            <a:endParaRPr lang="en-US" sz="3200" dirty="0">
              <a:solidFill>
                <a:schemeClr val="accent2"/>
              </a:solidFill>
              <a:cs typeface="FS Albert Pro"/>
            </a:endParaRPr>
          </a:p>
          <a:p>
            <a:r>
              <a:rPr lang="en-US" sz="2800" i="1" dirty="0">
                <a:solidFill>
                  <a:schemeClr val="accent2"/>
                </a:solidFill>
                <a:latin typeface="+mj-lt"/>
                <a:cs typeface="FS Albert Pro"/>
              </a:rPr>
              <a:t>This means you are giving yourself the best chance of going to university next year! Discuss predicted grades with your teachers but, ultimately, </a:t>
            </a:r>
            <a:r>
              <a:rPr lang="en-US" sz="2800" b="1" i="1" dirty="0">
                <a:solidFill>
                  <a:schemeClr val="accent2"/>
                </a:solidFill>
                <a:cs typeface="FS Albert Pro"/>
              </a:rPr>
              <a:t>trust their judgement</a:t>
            </a:r>
            <a:r>
              <a:rPr lang="en-US" sz="2800" i="1" dirty="0">
                <a:solidFill>
                  <a:schemeClr val="accent2"/>
                </a:solidFill>
                <a:latin typeface="+mj-lt"/>
                <a:cs typeface="FS Albert Pro"/>
              </a:rPr>
              <a:t>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EE0E5-A859-4589-A441-898C0C82CF35}"/>
              </a:ext>
            </a:extLst>
          </p:cNvPr>
          <p:cNvSpPr txBox="1"/>
          <p:nvPr/>
        </p:nvSpPr>
        <p:spPr>
          <a:xfrm>
            <a:off x="918204" y="764712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It is sensible for all my UCAS choices to have entry criteria above my predicted grades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309918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5" y="3198110"/>
            <a:ext cx="2262127" cy="2262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4" y="1397763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Once my Personal Statement has reached the 4000-character count, I am done!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24092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7265F-A3A5-4413-B75D-8E2F45CD849D}"/>
              </a:ext>
            </a:extLst>
          </p:cNvPr>
          <p:cNvSpPr txBox="1"/>
          <p:nvPr/>
        </p:nvSpPr>
        <p:spPr>
          <a:xfrm>
            <a:off x="709969" y="2463483"/>
            <a:ext cx="107720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>
                <a:solidFill>
                  <a:schemeClr val="accent2"/>
                </a:solidFill>
                <a:cs typeface="FS Albert Pro"/>
              </a:rPr>
              <a:t>You must think ‘</a:t>
            </a:r>
            <a:r>
              <a:rPr lang="en-US" sz="3600" b="1" u="sng">
                <a:solidFill>
                  <a:schemeClr val="accent2"/>
                </a:solidFill>
                <a:cs typeface="FS Albert Pro"/>
              </a:rPr>
              <a:t>quality not quantity</a:t>
            </a:r>
            <a:r>
              <a:rPr lang="en-US" sz="3600">
                <a:solidFill>
                  <a:schemeClr val="accent2"/>
                </a:solidFill>
                <a:cs typeface="FS Albert Pro"/>
              </a:rPr>
              <a:t>’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>
                <a:solidFill>
                  <a:schemeClr val="accent2"/>
                </a:solidFill>
                <a:cs typeface="FS Albert Pro"/>
              </a:rPr>
              <a:t>Use your character count wisely by </a:t>
            </a:r>
            <a:r>
              <a:rPr lang="en-US" sz="3600" b="1">
                <a:solidFill>
                  <a:schemeClr val="accent2"/>
                </a:solidFill>
                <a:cs typeface="FS Albert Pro"/>
              </a:rPr>
              <a:t>redrafting</a:t>
            </a:r>
            <a:r>
              <a:rPr lang="en-US" sz="3600">
                <a:solidFill>
                  <a:schemeClr val="accent2"/>
                </a:solidFill>
                <a:cs typeface="FS Albert Pro"/>
              </a:rPr>
              <a:t> your statement many times, using advice from staff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>
                <a:solidFill>
                  <a:schemeClr val="accent2"/>
                </a:solidFill>
                <a:cs typeface="FS Albert Pro"/>
              </a:rPr>
              <a:t>Most people end up going over the 4000-character limit in their drafts and then </a:t>
            </a:r>
            <a:r>
              <a:rPr lang="en-US" sz="3600" b="1">
                <a:solidFill>
                  <a:schemeClr val="accent2"/>
                </a:solidFill>
                <a:cs typeface="FS Albert Pro"/>
              </a:rPr>
              <a:t>cutting it down just before they upload it to UCAS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404C30-02C1-42BB-A9D3-6701668AA65A}"/>
              </a:ext>
            </a:extLst>
          </p:cNvPr>
          <p:cNvSpPr txBox="1"/>
          <p:nvPr/>
        </p:nvSpPr>
        <p:spPr>
          <a:xfrm>
            <a:off x="918199" y="877259"/>
            <a:ext cx="10355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Once my Personal Statement has reached the 4000-character count, I am done!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  <p:pic>
        <p:nvPicPr>
          <p:cNvPr id="9" name="Graphic 8" descr="Questions">
            <a:extLst>
              <a:ext uri="{FF2B5EF4-FFF2-40B4-BE49-F238E27FC236}">
                <a16:creationId xmlns:a16="http://schemas.microsoft.com/office/drawing/2014/main" id="{6DE60407-07DD-41F9-A1E9-283F81A4C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17794" y="5255729"/>
            <a:ext cx="964223" cy="9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9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4181" y="533400"/>
            <a:ext cx="11083637" cy="5791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Head with gears">
            <a:extLst>
              <a:ext uri="{FF2B5EF4-FFF2-40B4-BE49-F238E27FC236}">
                <a16:creationId xmlns:a16="http://schemas.microsoft.com/office/drawing/2014/main" id="{19F691EF-F9C7-4963-8D6E-2859681B3F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64934" y="3521421"/>
            <a:ext cx="2262127" cy="2262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69F82-8656-4F9F-9B8D-D110BD32C187}"/>
              </a:ext>
            </a:extLst>
          </p:cNvPr>
          <p:cNvSpPr txBox="1"/>
          <p:nvPr/>
        </p:nvSpPr>
        <p:spPr>
          <a:xfrm>
            <a:off x="918203" y="1305342"/>
            <a:ext cx="103555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7030A0"/>
                </a:solidFill>
                <a:cs typeface="FS Albert Pro"/>
              </a:rPr>
              <a:t>I didn’t do too well in a GCSE/AS Level … I won’t include it in my UCAS form as the universities won’t find out.</a:t>
            </a:r>
            <a:endParaRPr lang="en-US" sz="2000">
              <a:solidFill>
                <a:srgbClr val="7030A0"/>
              </a:solidFill>
              <a:cs typeface="FS Albert Pro"/>
            </a:endParaRPr>
          </a:p>
        </p:txBody>
      </p:sp>
    </p:spTree>
    <p:extLst>
      <p:ext uri="{BB962C8B-B14F-4D97-AF65-F5344CB8AC3E}">
        <p14:creationId xmlns:p14="http://schemas.microsoft.com/office/powerpoint/2010/main" val="26031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EF4CBE7025B4C8549087A33BA7F1E" ma:contentTypeVersion="11" ma:contentTypeDescription="Create a new document." ma:contentTypeScope="" ma:versionID="3ea141214676a684e8dd9b6d8930b3fa">
  <xsd:schema xmlns:xsd="http://www.w3.org/2001/XMLSchema" xmlns:xs="http://www.w3.org/2001/XMLSchema" xmlns:p="http://schemas.microsoft.com/office/2006/metadata/properties" xmlns:ns2="3c2e3af3-aa7b-453a-a5d2-21f39fdfbf1b" xmlns:ns3="45303ada-7320-4697-be10-c095e2abeda7" targetNamespace="http://schemas.microsoft.com/office/2006/metadata/properties" ma:root="true" ma:fieldsID="ebd483ff52ed18ff54e8181a92841b33" ns2:_="" ns3:_="">
    <xsd:import namespace="3c2e3af3-aa7b-453a-a5d2-21f39fdfbf1b"/>
    <xsd:import namespace="45303ada-7320-4697-be10-c095e2abed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e3af3-aa7b-453a-a5d2-21f39fdf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03ada-7320-4697-be10-c095e2abeda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E6B8F6-20AE-4F48-87FC-64623761BE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CAA2E-ECF0-4603-97A1-C63EDD7996A2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45303ada-7320-4697-be10-c095e2abeda7"/>
    <ds:schemaRef ds:uri="3c2e3af3-aa7b-453a-a5d2-21f39fdfbf1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0482CD1-D077-400E-958D-E42D17E54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2e3af3-aa7b-453a-a5d2-21f39fdfbf1b"/>
    <ds:schemaRef ds:uri="45303ada-7320-4697-be10-c095e2abed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Widescreen</PresentationFormat>
  <Paragraphs>53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David's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Cornwell</dc:creator>
  <cp:lastModifiedBy>Olivia Mclaren</cp:lastModifiedBy>
  <cp:revision>2</cp:revision>
  <dcterms:created xsi:type="dcterms:W3CDTF">2018-08-30T10:57:24Z</dcterms:created>
  <dcterms:modified xsi:type="dcterms:W3CDTF">2020-10-04T19:38:45Z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0x010100F1AEF4CBE7025B4C8549087A33BA7F1E</vt:lpwstr>
  </property>
</Properties>
</file>